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711" autoAdjust="0"/>
  </p:normalViewPr>
  <p:slideViewPr>
    <p:cSldViewPr snapToGrid="0" snapToObjects="1">
      <p:cViewPr varScale="1">
        <p:scale>
          <a:sx n="93" d="100"/>
          <a:sy n="93" d="100"/>
        </p:scale>
        <p:origin x="10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6" Type="http://schemas.openxmlformats.org/officeDocument/2006/relationships/tableStyles" Target="tableStyles.xml" /><Relationship Id="rId15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14" Type="http://schemas.openxmlformats.org/officeDocument/2006/relationships/viewProps" Target="viewProps.xml" /><Relationship Id="rId13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doi.org/10.1111/1468-0297.00068" TargetMode="External" /><Relationship Id="rId3" Type="http://schemas.openxmlformats.org/officeDocument/2006/relationships/hyperlink" Target="https://doi.org/10.1016/j.procs.2010.12.045" TargetMode="External" />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lvl="0" marL="0" indent="0">
              <a:buNone/>
            </a:pPr>
            <a:r>
              <a:rPr/>
              <a:t>Slide</a:t>
            </a:r>
            <a:r>
              <a:rPr/>
              <a:t> </a:t>
            </a:r>
            <a:r>
              <a:rPr/>
              <a:t>Template</a:t>
            </a:r>
            <a:r>
              <a:rPr/>
              <a:t> </a:t>
            </a:r>
            <a:r>
              <a:rPr/>
              <a:t>with</a:t>
            </a:r>
            <a:r>
              <a:rPr/>
              <a:t> </a:t>
            </a:r>
            <a:r>
              <a:rPr/>
              <a:t>Guidelines</a:t>
            </a:r>
            <a:r>
              <a:rPr/>
              <a:t> </a:t>
            </a:r>
            <a:r>
              <a:rPr/>
              <a:t>and</a:t>
            </a:r>
            <a:r>
              <a:rPr/>
              <a:t> </a:t>
            </a:r>
            <a:r>
              <a:rPr/>
              <a:t>Examples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lvl="0" marL="0" indent="0">
              <a:buNone/>
            </a:pPr>
            <a:br/>
            <a:br/>
            <a:r>
              <a:rPr/>
              <a:t>Mr. Li</a:t>
            </a:r>
            <a:br/>
            <a:r>
              <a:rPr/>
              <a:t>AP</a:t>
            </a:r>
            <a:r>
              <a:rPr/>
              <a:t> </a:t>
            </a:r>
            <a:r>
              <a:rPr/>
              <a:t>Research</a:t>
            </a:r>
            <a:br/>
            <a:r>
              <a:rPr/>
              <a:t>Period</a:t>
            </a:r>
            <a:r>
              <a:rPr/>
              <a:t> </a:t>
            </a:r>
            <a:r>
              <a:rPr/>
              <a:t>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2019-06-11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Potential directions for future studies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Angrist, J., &amp; Lavy, V. (2002). New Evidence on Classroom Computers and Pupil Learning. </a:t>
            </a:r>
            <a:r>
              <a:rPr i="1"/>
              <a:t>The Economic Journal</a:t>
            </a:r>
            <a:r>
              <a:rPr/>
              <a:t>, </a:t>
            </a:r>
            <a:r>
              <a:rPr i="1"/>
              <a:t>112</a:t>
            </a:r>
            <a:r>
              <a:rPr/>
              <a:t>(482), 735–765. </a:t>
            </a:r>
            <a:r>
              <a:rPr>
                <a:hlinkClick r:id="rId2"/>
              </a:rPr>
              <a:t>https://doi.org/10.1111/1468-0297.00068</a:t>
            </a:r>
          </a:p>
          <a:p>
            <a:pPr lvl="0" marL="0" indent="0">
              <a:buNone/>
            </a:pPr>
            <a:r>
              <a:rPr/>
              <a:t>Aqda, M. F., Hamidi, F., &amp; Rahimi, M. (2011). The comparative effect of computer-aided instruction and traditional teaching on student’s creativity in math classes. </a:t>
            </a:r>
            <a:r>
              <a:rPr i="1"/>
              <a:t>Procedia Computer Science</a:t>
            </a:r>
            <a:r>
              <a:rPr/>
              <a:t>, </a:t>
            </a:r>
            <a:r>
              <a:rPr i="1"/>
              <a:t>3</a:t>
            </a:r>
            <a:r>
              <a:rPr/>
              <a:t>, 266–270. </a:t>
            </a:r>
            <a:r>
              <a:rPr>
                <a:hlinkClick r:id="rId3"/>
              </a:rPr>
              <a:t>https://doi.org/10.1016/j.procs.2010.12.045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Introduce research topic and question.</a:t>
            </a:r>
          </a:p>
          <a:p>
            <a:pPr lvl="0" marL="0" indent="0">
              <a:buNone/>
            </a:pPr>
            <a:r>
              <a:rPr/>
              <a:t>What is the relevance of the question?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Literature</a:t>
            </a:r>
            <a:r>
              <a:rPr/>
              <a:t> </a:t>
            </a:r>
            <a:r>
              <a:rPr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Theory A (Aqda, Hamidi, &amp; Rahimi, </a:t>
            </a:r>
            <a:r>
              <a:rPr/>
              <a:t>2011</a:t>
            </a:r>
            <a:r>
              <a:rPr/>
              <a:t>).</a:t>
            </a:r>
          </a:p>
          <a:p>
            <a:pPr lvl="0" marL="0" indent="0">
              <a:buNone/>
            </a:pPr>
            <a:r>
              <a:rPr/>
              <a:t>Aqda et al. (</a:t>
            </a:r>
            <a:r>
              <a:rPr/>
              <a:t>2011</a:t>
            </a:r>
            <a:r>
              <a:rPr/>
              <a:t>) also posited Hypothesis D with preliminary Results B.</a:t>
            </a:r>
          </a:p>
          <a:p>
            <a:pPr lvl="0" marL="0" indent="0">
              <a:buNone/>
            </a:pPr>
            <a:r>
              <a:rPr/>
              <a:t>Theory B with Results X, Y, and Z (Angrist &amp; Lavy, </a:t>
            </a:r>
            <a:r>
              <a:rPr/>
              <a:t>2002</a:t>
            </a:r>
            <a:r>
              <a:rPr/>
              <a:t>).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Hypothesis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Formulate hypothesis or set of hypotheses based on preliminary research.</a:t>
            </a:r>
          </a:p>
          <a:p>
            <a:pPr lvl="0" marL="0" indent="0">
              <a:buNone/>
            </a:pPr>
            <a:r>
              <a:rPr/>
              <a:t>How does the hypothesis connect with existing research? Integrate with literature review.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Research</a:t>
            </a:r>
            <a:r>
              <a:rPr/>
              <a:t> </a:t>
            </a:r>
            <a:r>
              <a:rPr/>
              <a:t>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How will you test your hypothesis?</a:t>
            </a:r>
          </a:p>
          <a:p>
            <a:pPr lvl="0" marL="0" indent="0">
              <a:buNone/>
            </a:pPr>
            <a:r>
              <a:rPr/>
              <a:t>What research design will you employ? Based on your chosen research design, what relevant research methods will you apply?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Explain your choice of methods based on research design.</a:t>
            </a:r>
          </a:p>
          <a:p>
            <a:pPr lvl="0" marL="0" indent="0">
              <a:buNone/>
            </a:pPr>
            <a:r>
              <a:rPr/>
              <a:t>How will your methods test your hypothesis?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Results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Analysis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marL="0" indent="0">
                  <a:buNone/>
                </a:pPr>
                <a:r>
                  <a:rPr/>
                  <a:t>Model 1: </a:t>
                </a:r>
                <a14:m>
                  <m:oMath xmlns:m="http://schemas.openxmlformats.org/officeDocument/2006/math">
                    <m:acc>
                      <m:accPr>
                        <m:chr m:val="̂"/>
                      </m:accPr>
                      <m:e>
                        <m:r>
                          <m:rPr>
                            <m:sty m:val="p"/>
                          </m:rPr>
                          <m:t>wage</m:t>
                        </m:r>
                      </m:e>
                    </m:acc>
                    <m:r>
                      <m:t>=</m:t>
                    </m:r>
                    <m:r>
                      <m:t>4.99</m:t>
                    </m:r>
                    <m:r>
                      <m:t>+</m:t>
                    </m:r>
                    <m:r>
                      <m:t>0.18</m:t>
                    </m:r>
                    <m:r>
                      <m:t> </m:t>
                    </m:r>
                    <m:r>
                      <m:rPr>
                        <m:sty m:val="p"/>
                      </m:rPr>
                      <m:t>tenure</m:t>
                    </m:r>
                  </m:oMath>
                </a14:m>
              </a:p>
              <a:p>
                <a:pPr lvl="0" marL="0" indent="0">
                  <a:buNone/>
                </a:pPr>
                <a:r>
                  <a:rPr/>
                  <a:t>Model 2: </a:t>
                </a:r>
                <a14:m>
                  <m:oMath xmlns:m="http://schemas.openxmlformats.org/officeDocument/2006/math">
                    <m:acc>
                      <m:accPr>
                        <m:chr m:val="̂"/>
                      </m:accPr>
                      <m:e>
                        <m:r>
                          <m:rPr>
                            <m:sty m:val="p"/>
                          </m:rPr>
                          <m:t>wage</m:t>
                        </m:r>
                      </m:e>
                    </m:acc>
                    <m:r>
                      <m:t>=</m:t>
                    </m:r>
                    <m:r>
                      <m:t>5.26</m:t>
                    </m:r>
                    <m:r>
                      <m:t>+</m:t>
                    </m:r>
                    <m:r>
                      <m:t>0.2</m:t>
                    </m:r>
                    <m:r>
                      <m:t> </m:t>
                    </m:r>
                    <m:r>
                      <m:rPr>
                        <m:sty m:val="p"/>
                      </m:rPr>
                      <m:t>tenure</m:t>
                    </m:r>
                    <m:r>
                      <m:t>−</m:t>
                    </m:r>
                    <m:r>
                      <m:t>0.02</m:t>
                    </m:r>
                    <m:r>
                      <m:t> </m:t>
                    </m:r>
                    <m:r>
                      <m:rPr>
                        <m:sty m:val="p"/>
                      </m:rPr>
                      <m:t>exper</m:t>
                    </m:r>
                  </m:oMath>
                </a14:m>
              </a:p>
              <a:p>
                <a:pPr lvl="0" marL="0" indent="0">
                  <a:buNone/>
                </a:pPr>
                <a:r>
                  <a:rPr/>
                  <a:t>Model 3: </a:t>
                </a:r>
                <a14:m>
                  <m:oMath xmlns:m="http://schemas.openxmlformats.org/officeDocument/2006/math">
                    <m:acc>
                      <m:accPr>
                        <m:chr m:val="̂"/>
                      </m:accPr>
                      <m:e>
                        <m:r>
                          <m:rPr>
                            <m:sty m:val="p"/>
                          </m:rPr>
                          <m:t>wage</m:t>
                        </m:r>
                      </m:e>
                    </m:acc>
                    <m:r>
                      <m:t>=</m:t>
                    </m:r>
                    <m:r>
                      <m:t>5.04</m:t>
                    </m:r>
                    <m:r>
                      <m:t>+</m:t>
                    </m:r>
                    <m:r>
                      <m:t>0.18</m:t>
                    </m:r>
                    <m:r>
                      <m:t> </m:t>
                    </m:r>
                    <m:r>
                      <m:rPr>
                        <m:sty m:val="p"/>
                      </m:rPr>
                      <m:t>tenure</m:t>
                    </m:r>
                    <m:r>
                      <m:t>−</m:t>
                    </m:r>
                    <m:r>
                      <m:t>0.52</m:t>
                    </m:r>
                    <m:r>
                      <m:t> </m:t>
                    </m:r>
                    <m:r>
                      <m:rPr>
                        <m:sty m:val="p"/>
                      </m:rPr>
                      <m:t>nonwhite</m:t>
                    </m:r>
                  </m:oMath>
                </a14:m>
              </a:p>
              <a:p>
                <a:pPr lvl="0" marL="0" indent="0">
                  <a:buNone/>
                </a:pPr>
                <a:r>
                  <a:rPr/>
                  <a:t>Despite the coefficient of </a:t>
                </a:r>
                <a:r>
                  <a:rPr sz="1800">
                    <a:latin typeface="Courier"/>
                  </a:rPr>
                  <a:t>exper</a:t>
                </a:r>
                <a:r>
                  <a:rPr/>
                  <a:t> being statistically significant (</a:t>
                </a:r>
                <a14:m>
                  <m:oMath xmlns:m="http://schemas.openxmlformats.org/officeDocument/2006/math">
                    <m:r>
                      <m:t>p</m:t>
                    </m:r>
                    <m:r>
                      <m:t>=</m:t>
                    </m:r>
                  </m:oMath>
                </a14:m>
                <a:r>
                  <a:rPr/>
                  <a:t> 0.089) at the 10% level, the negative sign implies that each year of experience is associated with a decrease in 2 cents in average hourly earnings, holding all else constant. This counterinuitive result is most likely due to multicollinearity, as the correlation between </a:t>
                </a:r>
                <a:r>
                  <a:rPr sz="1800">
                    <a:latin typeface="Courier"/>
                  </a:rPr>
                  <a:t>tenure</a:t>
                </a:r>
                <a:r>
                  <a:rPr/>
                  <a:t> and </a:t>
                </a:r>
                <a:r>
                  <a:rPr sz="1800">
                    <a:latin typeface="Courier"/>
                  </a:rPr>
                  <a:t>exper</a:t>
                </a:r>
                <a:r>
                  <a:rPr/>
                  <a:t> is rather high (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t>=</m:t>
                    </m:r>
                  </m:oMath>
                </a14:m>
                <a:r>
                  <a:rPr/>
                  <a:t> 0.499).</a:t>
                </a:r>
              </a:p>
            </p:txBody>
          </p:sp>
        </mc:Choice>
      </mc:AlternateContent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How does your collected evidence address your hypothesis?</a:t>
            </a:r>
          </a:p>
          <a:p>
            <a:pPr lvl="0" marL="0" indent="0">
              <a:buNone/>
            </a:pPr>
            <a:r>
              <a:rPr/>
              <a:t>In light of the evidence, how might you qualify the statements contained in your hypothesis?</a:t>
            </a:r>
          </a:p>
          <a:p>
            <a:pPr lvl="0" marL="0" indent="0">
              <a:buNone/>
            </a:pPr>
            <a:r>
              <a:rPr/>
              <a:t>What are the implications of your study?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</Words>
  <Application>Microsoft Office PowerPoint</Application>
  <PresentationFormat>On-screen Show (4:3)</PresentationFormat>
  <Paragraphs>10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Title</vt:lpstr>
      <vt:lpstr>Slide Title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 with Guidelines and Examples</dc:title>
  <dc:creator>Mr. Li; AP Research; Period 1</dc:creator>
  <cp:keywords/>
  <dcterms:created xsi:type="dcterms:W3CDTF">2019-06-14T04:42:26Z</dcterms:created>
  <dcterms:modified xsi:type="dcterms:W3CDTF">2019-06-14T04:42:26Z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ibliography">
    <vt:lpwstr>refs.bib</vt:lpwstr>
  </property>
  <property fmtid="{D5CDD505-2E9C-101B-9397-08002B2CF9AE}" pid="3" name="csl">
    <vt:lpwstr>apa.csl</vt:lpwstr>
  </property>
  <property fmtid="{D5CDD505-2E9C-101B-9397-08002B2CF9AE}" pid="4" name="date">
    <vt:lpwstr>2019-06-11</vt:lpwstr>
  </property>
  <property fmtid="{D5CDD505-2E9C-101B-9397-08002B2CF9AE}" pid="5" name="link-citations">
    <vt:lpwstr>yes</vt:lpwstr>
  </property>
  <property fmtid="{D5CDD505-2E9C-101B-9397-08002B2CF9AE}" pid="6" name="output">
    <vt:lpwstr/>
  </property>
</Properties>
</file>